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handoutMasterIdLst>
    <p:handoutMasterId r:id="rId39"/>
  </p:handoutMasterIdLst>
  <p:sldIdLst>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6" r:id="rId20"/>
    <p:sldId id="295" r:id="rId21"/>
    <p:sldId id="297" r:id="rId22"/>
    <p:sldId id="298" r:id="rId23"/>
    <p:sldId id="299" r:id="rId24"/>
    <p:sldId id="302" r:id="rId25"/>
    <p:sldId id="301" r:id="rId26"/>
    <p:sldId id="300" r:id="rId27"/>
    <p:sldId id="303" r:id="rId28"/>
    <p:sldId id="305" r:id="rId29"/>
    <p:sldId id="306" r:id="rId30"/>
    <p:sldId id="304" r:id="rId31"/>
    <p:sldId id="272" r:id="rId32"/>
    <p:sldId id="277" r:id="rId33"/>
    <p:sldId id="307" r:id="rId34"/>
    <p:sldId id="308" r:id="rId35"/>
    <p:sldId id="309" r:id="rId36"/>
    <p:sldId id="310"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57" d="100"/>
          <a:sy n="57" d="100"/>
        </p:scale>
        <p:origin x="569" y="4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12/3/2014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12/3/2014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12/3/2014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12/3/2014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12/3/2014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12/3/2014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12/3/2014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12/3/2014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12/3/2014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12/3/2014</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Introduction </a:t>
            </a:r>
            <a:r>
              <a:rPr lang="en-CA" dirty="0"/>
              <a:t>to </a:t>
            </a:r>
            <a:r>
              <a:rPr lang="en-CA" dirty="0" smtClean="0"/>
              <a:t>Free Prior Informed Consent </a:t>
            </a:r>
            <a:r>
              <a:rPr lang="en-CA" dirty="0"/>
              <a:t>in Law and Policy</a:t>
            </a:r>
            <a:endParaRPr lang="en-US" dirty="0"/>
          </a:p>
        </p:txBody>
      </p:sp>
      <p:sp>
        <p:nvSpPr>
          <p:cNvPr id="3" name="Subtitle 2"/>
          <p:cNvSpPr>
            <a:spLocks noGrp="1"/>
          </p:cNvSpPr>
          <p:nvPr>
            <p:ph type="subTitle" idx="1"/>
          </p:nvPr>
        </p:nvSpPr>
        <p:spPr/>
        <p:txBody>
          <a:bodyPr/>
          <a:lstStyle/>
          <a:p>
            <a:r>
              <a:rPr lang="en-US" dirty="0" smtClean="0"/>
              <a:t>By Russell Diabo</a:t>
            </a:r>
          </a:p>
          <a:p>
            <a:r>
              <a:rPr lang="en-US" dirty="0" smtClean="0"/>
              <a:t>NAFA National Meeting on FPIC</a:t>
            </a:r>
          </a:p>
          <a:p>
            <a:r>
              <a:rPr lang="en-US" dirty="0" smtClean="0"/>
              <a:t>December 3, 2014 Saskatoon, Saskatchewan</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467100" y="623888"/>
            <a:ext cx="6589712" cy="1281112"/>
          </a:xfrm>
        </p:spPr>
        <p:txBody>
          <a:bodyPr/>
          <a:lstStyle/>
          <a:p>
            <a:pPr algn="ctr" eaLnBrk="1" hangingPunct="1"/>
            <a:r>
              <a:rPr lang="en-US" altLang="en-US" dirty="0" smtClean="0"/>
              <a:t>Indian Act</a:t>
            </a:r>
          </a:p>
        </p:txBody>
      </p:sp>
      <p:sp>
        <p:nvSpPr>
          <p:cNvPr id="87043" name="Rectangle 3"/>
          <p:cNvSpPr>
            <a:spLocks noGrp="1" noChangeArrowheads="1"/>
          </p:cNvSpPr>
          <p:nvPr>
            <p:ph idx="1"/>
          </p:nvPr>
        </p:nvSpPr>
        <p:spPr>
          <a:xfrm>
            <a:off x="3465512" y="2133600"/>
            <a:ext cx="6591300" cy="3778250"/>
          </a:xfrm>
        </p:spPr>
        <p:txBody>
          <a:bodyPr rtlCol="0">
            <a:normAutofit fontScale="85000" lnSpcReduction="10000"/>
          </a:bodyPr>
          <a:lstStyle/>
          <a:p>
            <a:pPr>
              <a:buFont typeface="Wingdings 3" charset="2"/>
              <a:buChar char=""/>
              <a:defRPr/>
            </a:pPr>
            <a:r>
              <a:rPr lang="en-US" sz="4000" dirty="0">
                <a:solidFill>
                  <a:schemeClr val="tx2"/>
                </a:solidFill>
              </a:rPr>
              <a:t>The </a:t>
            </a:r>
            <a:r>
              <a:rPr lang="en-US" sz="4000" b="1" dirty="0">
                <a:solidFill>
                  <a:schemeClr val="tx2"/>
                </a:solidFill>
              </a:rPr>
              <a:t>Indian Act</a:t>
            </a:r>
            <a:r>
              <a:rPr lang="en-US" sz="4000" i="1" dirty="0">
                <a:solidFill>
                  <a:schemeClr val="tx2"/>
                </a:solidFill>
              </a:rPr>
              <a:t> </a:t>
            </a:r>
            <a:r>
              <a:rPr lang="en-US" sz="4000" dirty="0">
                <a:solidFill>
                  <a:schemeClr val="tx2"/>
                </a:solidFill>
              </a:rPr>
              <a:t>has conflicting and parallel objectives: </a:t>
            </a:r>
          </a:p>
          <a:p>
            <a:pPr>
              <a:buFont typeface="Wingdings 3" charset="2"/>
              <a:buChar char=""/>
              <a:defRPr/>
            </a:pPr>
            <a:r>
              <a:rPr lang="en-US" sz="4000" dirty="0">
                <a:solidFill>
                  <a:schemeClr val="tx2"/>
                </a:solidFill>
              </a:rPr>
              <a:t>the </a:t>
            </a:r>
            <a:r>
              <a:rPr lang="en-US" sz="4000" b="1" dirty="0">
                <a:solidFill>
                  <a:schemeClr val="tx2"/>
                </a:solidFill>
              </a:rPr>
              <a:t>protection </a:t>
            </a:r>
            <a:r>
              <a:rPr lang="en-US" sz="4000" dirty="0">
                <a:solidFill>
                  <a:schemeClr val="tx2"/>
                </a:solidFill>
              </a:rPr>
              <a:t>of Indians and their lands on the one hand, </a:t>
            </a:r>
          </a:p>
          <a:p>
            <a:pPr>
              <a:buFont typeface="Wingdings 3" charset="2"/>
              <a:buChar char=""/>
              <a:defRPr/>
            </a:pPr>
            <a:r>
              <a:rPr lang="en-US" sz="4000" dirty="0">
                <a:solidFill>
                  <a:schemeClr val="tx2"/>
                </a:solidFill>
              </a:rPr>
              <a:t>and the </a:t>
            </a:r>
            <a:r>
              <a:rPr lang="en-US" sz="4000" b="1" dirty="0">
                <a:solidFill>
                  <a:schemeClr val="tx2"/>
                </a:solidFill>
              </a:rPr>
              <a:t>control</a:t>
            </a:r>
            <a:r>
              <a:rPr lang="en-US" sz="4000" dirty="0">
                <a:solidFill>
                  <a:schemeClr val="tx2"/>
                </a:solidFill>
              </a:rPr>
              <a:t>, </a:t>
            </a:r>
            <a:r>
              <a:rPr lang="en-US" sz="4000" b="1" dirty="0">
                <a:solidFill>
                  <a:schemeClr val="tx2"/>
                </a:solidFill>
              </a:rPr>
              <a:t>assimilation </a:t>
            </a:r>
            <a:r>
              <a:rPr lang="en-US" sz="4000" dirty="0">
                <a:solidFill>
                  <a:schemeClr val="tx2"/>
                </a:solidFill>
              </a:rPr>
              <a:t>and </a:t>
            </a:r>
            <a:r>
              <a:rPr lang="en-US" sz="4000" b="1" dirty="0">
                <a:solidFill>
                  <a:schemeClr val="tx2"/>
                </a:solidFill>
              </a:rPr>
              <a:t>civilization </a:t>
            </a:r>
            <a:r>
              <a:rPr lang="en-US" sz="4000" dirty="0">
                <a:solidFill>
                  <a:schemeClr val="tx2"/>
                </a:solidFill>
              </a:rPr>
              <a:t>of Indian peoples on the other.</a:t>
            </a:r>
          </a:p>
        </p:txBody>
      </p:sp>
    </p:spTree>
    <p:extLst>
      <p:ext uri="{BB962C8B-B14F-4D97-AF65-F5344CB8AC3E}">
        <p14:creationId xmlns:p14="http://schemas.microsoft.com/office/powerpoint/2010/main" val="900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467100" y="623888"/>
            <a:ext cx="6589712" cy="788888"/>
          </a:xfrm>
        </p:spPr>
        <p:txBody>
          <a:bodyPr/>
          <a:lstStyle/>
          <a:p>
            <a:pPr algn="ctr" eaLnBrk="1" hangingPunct="1"/>
            <a:r>
              <a:rPr lang="en-US" altLang="en-US" dirty="0" smtClean="0"/>
              <a:t>Indian Act</a:t>
            </a:r>
          </a:p>
        </p:txBody>
      </p:sp>
      <p:sp>
        <p:nvSpPr>
          <p:cNvPr id="99331" name="Rectangle 3"/>
          <p:cNvSpPr>
            <a:spLocks noGrp="1" noChangeArrowheads="1"/>
          </p:cNvSpPr>
          <p:nvPr>
            <p:ph idx="1"/>
          </p:nvPr>
        </p:nvSpPr>
        <p:spPr>
          <a:xfrm>
            <a:off x="1979612" y="1600200"/>
            <a:ext cx="8229600" cy="4953000"/>
          </a:xfrm>
        </p:spPr>
        <p:txBody>
          <a:bodyPr rtlCol="0">
            <a:normAutofit/>
          </a:bodyPr>
          <a:lstStyle/>
          <a:p>
            <a:pPr>
              <a:buFont typeface="Wingdings 3" charset="2"/>
              <a:buChar char=""/>
              <a:defRPr/>
            </a:pPr>
            <a:r>
              <a:rPr lang="en-US" sz="3600" dirty="0">
                <a:solidFill>
                  <a:schemeClr val="tx2"/>
                </a:solidFill>
              </a:rPr>
              <a:t>In 1951, a revised </a:t>
            </a:r>
            <a:r>
              <a:rPr lang="en-US" sz="3600" b="1" dirty="0">
                <a:solidFill>
                  <a:schemeClr val="tx2"/>
                </a:solidFill>
              </a:rPr>
              <a:t>Indian Act</a:t>
            </a:r>
            <a:r>
              <a:rPr lang="en-US" sz="3600" i="1" dirty="0">
                <a:solidFill>
                  <a:schemeClr val="tx2"/>
                </a:solidFill>
              </a:rPr>
              <a:t> </a:t>
            </a:r>
            <a:r>
              <a:rPr lang="en-US" sz="3600" dirty="0">
                <a:solidFill>
                  <a:schemeClr val="tx2"/>
                </a:solidFill>
              </a:rPr>
              <a:t>was adopted by Parliament. In most respects it was the same as the 1876 </a:t>
            </a:r>
            <a:r>
              <a:rPr lang="en-US" sz="3600" b="1" dirty="0">
                <a:solidFill>
                  <a:schemeClr val="tx2"/>
                </a:solidFill>
              </a:rPr>
              <a:t>Act</a:t>
            </a:r>
            <a:r>
              <a:rPr lang="en-US" sz="3600" dirty="0">
                <a:solidFill>
                  <a:schemeClr val="tx2"/>
                </a:solidFill>
              </a:rPr>
              <a:t>. The protective obligations of the Crown were seen only as a temporary duty which would disappear once complete assimilation had been achieved.</a:t>
            </a:r>
          </a:p>
          <a:p>
            <a:pPr>
              <a:buFont typeface="Wingdings 3" charset="2"/>
              <a:buChar char=""/>
              <a:defRPr/>
            </a:pP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0455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Grp="1" noRot="1" noChangeArrowheads="1"/>
          </p:cNvSpPr>
          <p:nvPr>
            <p:ph type="title"/>
          </p:nvPr>
        </p:nvSpPr>
        <p:spPr>
          <a:xfrm>
            <a:off x="3467100" y="623888"/>
            <a:ext cx="6589712" cy="1281112"/>
          </a:xfrm>
        </p:spPr>
        <p:txBody>
          <a:bodyPr/>
          <a:lstStyle/>
          <a:p>
            <a:pPr algn="ctr" eaLnBrk="1" hangingPunct="1"/>
            <a:r>
              <a:rPr lang="en-US" altLang="en-US" dirty="0" smtClean="0"/>
              <a:t>Chrétien and Trudeau</a:t>
            </a:r>
          </a:p>
        </p:txBody>
      </p:sp>
      <p:pic>
        <p:nvPicPr>
          <p:cNvPr id="60419" name="Picture 7" descr="msoF19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10087" y="2057401"/>
            <a:ext cx="4503738" cy="3559175"/>
          </a:xfrm>
          <a:noFill/>
        </p:spPr>
      </p:pic>
    </p:spTree>
    <p:extLst>
      <p:ext uri="{BB962C8B-B14F-4D97-AF65-F5344CB8AC3E}">
        <p14:creationId xmlns:p14="http://schemas.microsoft.com/office/powerpoint/2010/main" val="265617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467100" y="623888"/>
            <a:ext cx="6589712" cy="1281112"/>
          </a:xfrm>
        </p:spPr>
        <p:txBody>
          <a:bodyPr/>
          <a:lstStyle/>
          <a:p>
            <a:pPr algn="ctr" eaLnBrk="1" hangingPunct="1"/>
            <a:r>
              <a:rPr lang="en-US" altLang="en-US" smtClean="0"/>
              <a:t>Indian Act Consultations</a:t>
            </a:r>
          </a:p>
        </p:txBody>
      </p:sp>
      <p:sp>
        <p:nvSpPr>
          <p:cNvPr id="61443" name="Rectangle 3"/>
          <p:cNvSpPr>
            <a:spLocks noGrp="1" noChangeArrowheads="1"/>
          </p:cNvSpPr>
          <p:nvPr>
            <p:ph idx="1"/>
          </p:nvPr>
        </p:nvSpPr>
        <p:spPr>
          <a:xfrm>
            <a:off x="3142084" y="2133600"/>
            <a:ext cx="7272808" cy="3239616"/>
          </a:xfrm>
        </p:spPr>
        <p:txBody>
          <a:bodyPr/>
          <a:lstStyle/>
          <a:p>
            <a:pPr eaLnBrk="1" hangingPunct="1"/>
            <a:r>
              <a:rPr lang="en-US" altLang="en-US" dirty="0">
                <a:solidFill>
                  <a:schemeClr val="tx2"/>
                </a:solidFill>
              </a:rPr>
              <a:t>Between 1968 and 1969, Canada once again took another look at Indian policy, in light of Prime Minister Pierre Elliot Trudeau’s vision of individual equality for all Canadians and the dismantling of collective rights. As in the 1940's and 50's, extensive consultations were carried out, which were duly ignored by officials. The result was the release of the White Paper in 1969.</a:t>
            </a:r>
          </a:p>
        </p:txBody>
      </p:sp>
    </p:spTree>
    <p:extLst>
      <p:ext uri="{BB962C8B-B14F-4D97-AF65-F5344CB8AC3E}">
        <p14:creationId xmlns:p14="http://schemas.microsoft.com/office/powerpoint/2010/main" val="254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467100" y="623888"/>
            <a:ext cx="6589712" cy="1281112"/>
          </a:xfrm>
        </p:spPr>
        <p:txBody>
          <a:bodyPr/>
          <a:lstStyle/>
          <a:p>
            <a:pPr algn="ctr" eaLnBrk="1" hangingPunct="1"/>
            <a:r>
              <a:rPr lang="en-US" altLang="en-US" dirty="0" smtClean="0">
                <a:solidFill>
                  <a:schemeClr val="tx2"/>
                </a:solidFill>
              </a:rPr>
              <a:t>1969 WHITE PAPER ON INDIAN POLICY</a:t>
            </a:r>
          </a:p>
        </p:txBody>
      </p:sp>
      <p:pic>
        <p:nvPicPr>
          <p:cNvPr id="624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14292" y="2132856"/>
            <a:ext cx="3312368" cy="4379687"/>
          </a:xfrm>
        </p:spPr>
      </p:pic>
    </p:spTree>
    <p:extLst>
      <p:ext uri="{BB962C8B-B14F-4D97-AF65-F5344CB8AC3E}">
        <p14:creationId xmlns:p14="http://schemas.microsoft.com/office/powerpoint/2010/main" val="95679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286100" y="623888"/>
            <a:ext cx="6770712" cy="860896"/>
          </a:xfrm>
        </p:spPr>
        <p:txBody>
          <a:bodyPr rtlCol="0">
            <a:normAutofit/>
          </a:bodyPr>
          <a:lstStyle/>
          <a:p>
            <a:pPr>
              <a:defRPr/>
            </a:pPr>
            <a:r>
              <a:rPr lang="en-US" sz="4000" dirty="0">
                <a:solidFill>
                  <a:schemeClr val="tx2"/>
                </a:solidFill>
              </a:rPr>
              <a:t>1969 White </a:t>
            </a:r>
            <a:r>
              <a:rPr lang="en-US" sz="4000" dirty="0" smtClean="0">
                <a:solidFill>
                  <a:schemeClr val="tx2"/>
                </a:solidFill>
              </a:rPr>
              <a:t>Paper Proposals</a:t>
            </a:r>
            <a:endParaRPr lang="en-US" sz="4000" dirty="0">
              <a:solidFill>
                <a:schemeClr val="tx2"/>
              </a:solidFill>
            </a:endParaRPr>
          </a:p>
        </p:txBody>
      </p:sp>
      <p:sp>
        <p:nvSpPr>
          <p:cNvPr id="65539" name="Rectangle 3"/>
          <p:cNvSpPr>
            <a:spLocks noGrp="1" noChangeArrowheads="1"/>
          </p:cNvSpPr>
          <p:nvPr>
            <p:ph idx="1"/>
          </p:nvPr>
        </p:nvSpPr>
        <p:spPr>
          <a:xfrm>
            <a:off x="1979612" y="1600200"/>
            <a:ext cx="8229600" cy="4953000"/>
          </a:xfrm>
        </p:spPr>
        <p:txBody>
          <a:bodyPr rtlCol="0">
            <a:normAutofit fontScale="92500"/>
          </a:bodyPr>
          <a:lstStyle/>
          <a:p>
            <a:pPr>
              <a:buFont typeface="Wingdings 3" charset="2"/>
              <a:buChar char=""/>
              <a:defRPr/>
            </a:pPr>
            <a:r>
              <a:rPr lang="en-US" sz="2600" dirty="0">
                <a:solidFill>
                  <a:schemeClr val="tx2"/>
                </a:solidFill>
              </a:rPr>
              <a:t>Eliminate Indian Status.</a:t>
            </a:r>
          </a:p>
          <a:p>
            <a:pPr>
              <a:buFont typeface="Wingdings 3" charset="2"/>
              <a:buChar char=""/>
              <a:defRPr/>
            </a:pPr>
            <a:r>
              <a:rPr lang="en-US" sz="2600" dirty="0">
                <a:solidFill>
                  <a:schemeClr val="tx2"/>
                </a:solidFill>
              </a:rPr>
              <a:t>Dissolve the Department of Indian Affairs within 5 years.</a:t>
            </a:r>
          </a:p>
          <a:p>
            <a:pPr>
              <a:buFont typeface="Wingdings 3" charset="2"/>
              <a:buChar char=""/>
              <a:defRPr/>
            </a:pPr>
            <a:r>
              <a:rPr lang="en-US" sz="2600" dirty="0">
                <a:solidFill>
                  <a:schemeClr val="tx2"/>
                </a:solidFill>
              </a:rPr>
              <a:t>Abolish the Indian Act &amp; remove section 91.24.</a:t>
            </a:r>
          </a:p>
          <a:p>
            <a:pPr>
              <a:buFont typeface="Wingdings 3" charset="2"/>
              <a:buChar char=""/>
              <a:defRPr/>
            </a:pPr>
            <a:r>
              <a:rPr lang="en-US" sz="2600" dirty="0">
                <a:solidFill>
                  <a:schemeClr val="tx2"/>
                </a:solidFill>
              </a:rPr>
              <a:t>Convert reserve land to private property that can be sold by the band or its members.</a:t>
            </a:r>
          </a:p>
          <a:p>
            <a:pPr>
              <a:buFont typeface="Wingdings 3" charset="2"/>
              <a:buChar char=""/>
              <a:defRPr/>
            </a:pPr>
            <a:r>
              <a:rPr lang="en-US" sz="2600" dirty="0">
                <a:solidFill>
                  <a:schemeClr val="tx2"/>
                </a:solidFill>
              </a:rPr>
              <a:t>Transfer responsibility for Indian Affairs from the federal government to the province and integrate these services into those provided to other Canadian citizens.</a:t>
            </a:r>
          </a:p>
          <a:p>
            <a:pPr>
              <a:buFont typeface="Wingdings 3" charset="2"/>
              <a:buChar char=""/>
              <a:defRPr/>
            </a:pPr>
            <a:r>
              <a:rPr lang="en-US" sz="2600" dirty="0">
                <a:solidFill>
                  <a:schemeClr val="tx2"/>
                </a:solidFill>
              </a:rPr>
              <a:t>Provide funding for economic development.</a:t>
            </a:r>
          </a:p>
          <a:p>
            <a:pPr>
              <a:buFont typeface="Wingdings 3" charset="2"/>
              <a:buChar char=""/>
              <a:defRPr/>
            </a:pPr>
            <a:r>
              <a:rPr lang="en-US" sz="2600" dirty="0">
                <a:solidFill>
                  <a:schemeClr val="tx2"/>
                </a:solidFill>
              </a:rPr>
              <a:t>Appoint a commissioner to address outstanding land claims and gradually terminate existing Treaties.</a:t>
            </a:r>
          </a:p>
          <a:p>
            <a:pPr>
              <a:buFont typeface="Wingdings 3" charset="2"/>
              <a:buChar char=""/>
              <a:defRPr/>
            </a:pPr>
            <a:endParaRPr lang="en-US" dirty="0" smtClean="0">
              <a:solidFill>
                <a:schemeClr val="tx2"/>
              </a:solidFill>
            </a:endParaRPr>
          </a:p>
        </p:txBody>
      </p:sp>
    </p:spTree>
    <p:extLst>
      <p:ext uri="{BB962C8B-B14F-4D97-AF65-F5344CB8AC3E}">
        <p14:creationId xmlns:p14="http://schemas.microsoft.com/office/powerpoint/2010/main" val="427758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467100" y="623888"/>
            <a:ext cx="6589712" cy="1281112"/>
          </a:xfrm>
        </p:spPr>
        <p:txBody>
          <a:bodyPr/>
          <a:lstStyle/>
          <a:p>
            <a:pPr eaLnBrk="1" hangingPunct="1"/>
            <a:r>
              <a:rPr lang="en-US" altLang="en-US" dirty="0" smtClean="0">
                <a:solidFill>
                  <a:schemeClr val="tx2"/>
                </a:solidFill>
              </a:rPr>
              <a:t>CONSTITUTION ACT 1982</a:t>
            </a:r>
          </a:p>
        </p:txBody>
      </p:sp>
      <p:pic>
        <p:nvPicPr>
          <p:cNvPr id="645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07700" y="2285999"/>
            <a:ext cx="5999080" cy="4014231"/>
          </a:xfrm>
        </p:spPr>
      </p:pic>
    </p:spTree>
    <p:extLst>
      <p:ext uri="{BB962C8B-B14F-4D97-AF65-F5344CB8AC3E}">
        <p14:creationId xmlns:p14="http://schemas.microsoft.com/office/powerpoint/2010/main" val="309103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3467100" y="623888"/>
            <a:ext cx="6589712" cy="1281112"/>
          </a:xfrm>
        </p:spPr>
        <p:txBody>
          <a:bodyPr/>
          <a:lstStyle/>
          <a:p>
            <a:pPr algn="ctr" eaLnBrk="1" hangingPunct="1"/>
            <a:r>
              <a:rPr lang="en-US" altLang="en-US" smtClean="0"/>
              <a:t>Constitution Act 1982</a:t>
            </a:r>
          </a:p>
        </p:txBody>
      </p:sp>
      <p:sp>
        <p:nvSpPr>
          <p:cNvPr id="65539" name="Rectangle 3"/>
          <p:cNvSpPr>
            <a:spLocks noGrp="1" noChangeArrowheads="1"/>
          </p:cNvSpPr>
          <p:nvPr>
            <p:ph idx="1"/>
          </p:nvPr>
        </p:nvSpPr>
        <p:spPr>
          <a:xfrm>
            <a:off x="3465512" y="2133600"/>
            <a:ext cx="6591300" cy="4267200"/>
          </a:xfrm>
        </p:spPr>
        <p:txBody>
          <a:bodyPr/>
          <a:lstStyle/>
          <a:p>
            <a:pPr eaLnBrk="1" hangingPunct="1">
              <a:lnSpc>
                <a:spcPct val="90000"/>
              </a:lnSpc>
            </a:pPr>
            <a:r>
              <a:rPr lang="en-US" altLang="en-US" dirty="0">
                <a:solidFill>
                  <a:schemeClr val="tx2"/>
                </a:solidFill>
              </a:rPr>
              <a:t>On April 17, 1982, the </a:t>
            </a:r>
            <a:r>
              <a:rPr lang="en-US" altLang="en-US" b="1" dirty="0">
                <a:solidFill>
                  <a:schemeClr val="tx2"/>
                </a:solidFill>
              </a:rPr>
              <a:t>Constitution Act 1982</a:t>
            </a:r>
            <a:r>
              <a:rPr lang="en-US" altLang="en-US" dirty="0">
                <a:solidFill>
                  <a:schemeClr val="tx2"/>
                </a:solidFill>
              </a:rPr>
              <a:t> became law.</a:t>
            </a:r>
          </a:p>
          <a:p>
            <a:pPr eaLnBrk="1" hangingPunct="1">
              <a:lnSpc>
                <a:spcPct val="90000"/>
              </a:lnSpc>
            </a:pPr>
            <a:r>
              <a:rPr lang="en-US" altLang="en-US" dirty="0">
                <a:solidFill>
                  <a:schemeClr val="tx2"/>
                </a:solidFill>
              </a:rPr>
              <a:t>Section 35 of the new constitution “</a:t>
            </a:r>
            <a:r>
              <a:rPr lang="en-US" altLang="en-US" b="1" dirty="0">
                <a:solidFill>
                  <a:schemeClr val="tx2"/>
                </a:solidFill>
              </a:rPr>
              <a:t>recognizes and affirms the existing aboriginal and treaty rights of aboriginal peoples</a:t>
            </a:r>
            <a:r>
              <a:rPr lang="en-US" altLang="en-US" dirty="0">
                <a:solidFill>
                  <a:schemeClr val="tx2"/>
                </a:solidFill>
              </a:rPr>
              <a:t>”.</a:t>
            </a:r>
          </a:p>
          <a:p>
            <a:pPr eaLnBrk="1" hangingPunct="1">
              <a:lnSpc>
                <a:spcPct val="90000"/>
              </a:lnSpc>
            </a:pPr>
            <a:r>
              <a:rPr lang="en-US" altLang="en-US" dirty="0">
                <a:solidFill>
                  <a:schemeClr val="tx2"/>
                </a:solidFill>
              </a:rPr>
              <a:t>A series of First Ministers’ Conferences were held in 1983, 1984, 1985 and 1987, to identify &amp; define the scope and content of sec. 35, but these constitutional conferences ended in failure.</a:t>
            </a:r>
          </a:p>
        </p:txBody>
      </p:sp>
    </p:spTree>
    <p:extLst>
      <p:ext uri="{BB962C8B-B14F-4D97-AF65-F5344CB8AC3E}">
        <p14:creationId xmlns:p14="http://schemas.microsoft.com/office/powerpoint/2010/main" val="301380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467100" y="623888"/>
            <a:ext cx="6589712" cy="860896"/>
          </a:xfrm>
        </p:spPr>
        <p:txBody>
          <a:bodyPr/>
          <a:lstStyle/>
          <a:p>
            <a:pPr algn="ctr" eaLnBrk="1" hangingPunct="1"/>
            <a:r>
              <a:rPr lang="en-US" altLang="en-US" dirty="0" smtClean="0">
                <a:solidFill>
                  <a:schemeClr val="tx2"/>
                </a:solidFill>
              </a:rPr>
              <a:t>1983 Amended Section 35</a:t>
            </a:r>
          </a:p>
        </p:txBody>
      </p:sp>
      <p:sp>
        <p:nvSpPr>
          <p:cNvPr id="3" name="Content Placeholder 2"/>
          <p:cNvSpPr>
            <a:spLocks noGrp="1"/>
          </p:cNvSpPr>
          <p:nvPr>
            <p:ph idx="1"/>
          </p:nvPr>
        </p:nvSpPr>
        <p:spPr>
          <a:xfrm>
            <a:off x="1979612" y="1600200"/>
            <a:ext cx="8229600" cy="5105400"/>
          </a:xfrm>
        </p:spPr>
        <p:txBody>
          <a:bodyPr rtlCol="0">
            <a:normAutofit fontScale="92500" lnSpcReduction="10000"/>
          </a:bodyPr>
          <a:lstStyle/>
          <a:p>
            <a:pPr>
              <a:buFont typeface="Wingdings 3" charset="2"/>
              <a:buChar char=""/>
              <a:defRPr/>
            </a:pPr>
            <a:r>
              <a:rPr lang="en-US" sz="2800" dirty="0">
                <a:solidFill>
                  <a:schemeClr val="tx2"/>
                </a:solidFill>
              </a:rPr>
              <a:t>35. (1) The </a:t>
            </a:r>
            <a:r>
              <a:rPr lang="en-US" sz="2800" b="1" dirty="0">
                <a:solidFill>
                  <a:schemeClr val="tx2"/>
                </a:solidFill>
              </a:rPr>
              <a:t>existing </a:t>
            </a:r>
            <a:r>
              <a:rPr lang="en-US" sz="2800" dirty="0">
                <a:solidFill>
                  <a:schemeClr val="tx2"/>
                </a:solidFill>
              </a:rPr>
              <a:t>aboriginal and treaty rights of the aboriginal peoples of Canada are hereby recognized and affirmed. </a:t>
            </a:r>
          </a:p>
          <a:p>
            <a:pPr>
              <a:buFont typeface="Wingdings 3" charset="2"/>
              <a:buChar char=""/>
              <a:defRPr/>
            </a:pPr>
            <a:r>
              <a:rPr lang="en-US" sz="2800" dirty="0">
                <a:solidFill>
                  <a:schemeClr val="tx2"/>
                </a:solidFill>
              </a:rPr>
              <a:t>(2) In this Act, "aboriginal peoples of Canada" includes the Indian, Inuit and Métis peoples of Canada. </a:t>
            </a:r>
          </a:p>
          <a:p>
            <a:pPr>
              <a:buFont typeface="Wingdings 3" charset="2"/>
              <a:buChar char=""/>
              <a:defRPr/>
            </a:pPr>
            <a:r>
              <a:rPr lang="en-US" sz="2800" b="1" dirty="0">
                <a:solidFill>
                  <a:schemeClr val="tx2"/>
                </a:solidFill>
              </a:rPr>
              <a:t>(3) For greater certainty, in subsection (1) "treaty rights" includes rights that now exist by way of land claims agreements or may be so acquired. </a:t>
            </a:r>
          </a:p>
          <a:p>
            <a:pPr>
              <a:buFont typeface="Wingdings 3" charset="2"/>
              <a:buChar char=""/>
              <a:defRPr/>
            </a:pPr>
            <a:r>
              <a:rPr lang="en-US" sz="2800" dirty="0">
                <a:solidFill>
                  <a:schemeClr val="tx2"/>
                </a:solidFill>
              </a:rPr>
              <a:t>(4) Notwithstanding any other provision of this Act, the aboriginal and treaty rights referred to in subsection (1) are guaranteed equally to male and female persons.</a:t>
            </a:r>
          </a:p>
          <a:p>
            <a:pPr>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0469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467100" y="623888"/>
            <a:ext cx="6589712" cy="1281112"/>
          </a:xfrm>
        </p:spPr>
        <p:txBody>
          <a:bodyPr/>
          <a:lstStyle/>
          <a:p>
            <a:pPr algn="ctr" eaLnBrk="1" hangingPunct="1"/>
            <a:r>
              <a:rPr lang="en-US" altLang="en-US" dirty="0" smtClean="0"/>
              <a:t>Proposed Distinct Order of Indigenous Government</a:t>
            </a:r>
          </a:p>
        </p:txBody>
      </p:sp>
      <p:sp>
        <p:nvSpPr>
          <p:cNvPr id="66563" name="Rounded Rectangle 5"/>
          <p:cNvSpPr>
            <a:spLocks noChangeArrowheads="1"/>
          </p:cNvSpPr>
          <p:nvPr/>
        </p:nvSpPr>
        <p:spPr bwMode="auto">
          <a:xfrm>
            <a:off x="2208212" y="2590800"/>
            <a:ext cx="2057400" cy="990600"/>
          </a:xfrm>
          <a:prstGeom prst="roundRect">
            <a:avLst>
              <a:gd name="adj" fmla="val 16667"/>
            </a:avLst>
          </a:prstGeom>
          <a:solidFill>
            <a:schemeClr val="accent1"/>
          </a:solidFill>
          <a:ln w="9525"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a:solidFill>
                  <a:schemeClr val="bg1"/>
                </a:solidFill>
                <a:latin typeface="Garamond" panose="02020404030301010803" pitchFamily="18" charset="0"/>
              </a:rPr>
              <a:t>Federal</a:t>
            </a:r>
            <a:r>
              <a:rPr lang="en-US" altLang="en-US">
                <a:solidFill>
                  <a:schemeClr val="tx1"/>
                </a:solidFill>
                <a:latin typeface="Garamond" panose="02020404030301010803" pitchFamily="18" charset="0"/>
              </a:rPr>
              <a:t> </a:t>
            </a:r>
            <a:r>
              <a:rPr lang="en-US" altLang="en-US">
                <a:solidFill>
                  <a:schemeClr val="bg1"/>
                </a:solidFill>
                <a:latin typeface="Garamond" panose="02020404030301010803" pitchFamily="18" charset="0"/>
              </a:rPr>
              <a:t>Powers </a:t>
            </a:r>
          </a:p>
          <a:p>
            <a:pPr algn="ctr">
              <a:spcBef>
                <a:spcPct val="0"/>
              </a:spcBef>
              <a:buClrTx/>
              <a:buFontTx/>
              <a:buNone/>
            </a:pPr>
            <a:r>
              <a:rPr lang="en-US" altLang="en-US">
                <a:solidFill>
                  <a:schemeClr val="bg1"/>
                </a:solidFill>
                <a:latin typeface="Garamond" panose="02020404030301010803" pitchFamily="18" charset="0"/>
              </a:rPr>
              <a:t>Section 91</a:t>
            </a:r>
          </a:p>
        </p:txBody>
      </p:sp>
      <p:sp>
        <p:nvSpPr>
          <p:cNvPr id="66564" name="Rounded Rectangle 6"/>
          <p:cNvSpPr>
            <a:spLocks noChangeArrowheads="1"/>
          </p:cNvSpPr>
          <p:nvPr/>
        </p:nvSpPr>
        <p:spPr bwMode="auto">
          <a:xfrm>
            <a:off x="4799012" y="2590800"/>
            <a:ext cx="2286000" cy="990600"/>
          </a:xfrm>
          <a:prstGeom prst="roundRect">
            <a:avLst>
              <a:gd name="adj" fmla="val 16667"/>
            </a:avLst>
          </a:prstGeom>
          <a:solidFill>
            <a:schemeClr val="accent1"/>
          </a:solidFill>
          <a:ln w="9525"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a:solidFill>
                  <a:schemeClr val="bg1"/>
                </a:solidFill>
                <a:latin typeface="Garamond" panose="02020404030301010803" pitchFamily="18" charset="0"/>
              </a:rPr>
              <a:t>First Nations Powers</a:t>
            </a:r>
          </a:p>
          <a:p>
            <a:pPr algn="ctr">
              <a:spcBef>
                <a:spcPct val="0"/>
              </a:spcBef>
              <a:buClrTx/>
              <a:buFontTx/>
              <a:buNone/>
            </a:pPr>
            <a:r>
              <a:rPr lang="en-US" altLang="en-US">
                <a:solidFill>
                  <a:schemeClr val="bg1"/>
                </a:solidFill>
                <a:latin typeface="Garamond" panose="02020404030301010803" pitchFamily="18" charset="0"/>
              </a:rPr>
              <a:t>Section 35</a:t>
            </a:r>
          </a:p>
        </p:txBody>
      </p:sp>
      <p:sp>
        <p:nvSpPr>
          <p:cNvPr id="66565" name="Rounded Rectangle 7"/>
          <p:cNvSpPr>
            <a:spLocks noChangeArrowheads="1"/>
          </p:cNvSpPr>
          <p:nvPr/>
        </p:nvSpPr>
        <p:spPr bwMode="auto">
          <a:xfrm>
            <a:off x="7618412" y="2590800"/>
            <a:ext cx="2133600" cy="990600"/>
          </a:xfrm>
          <a:prstGeom prst="roundRect">
            <a:avLst>
              <a:gd name="adj" fmla="val 16667"/>
            </a:avLst>
          </a:prstGeom>
          <a:solidFill>
            <a:schemeClr val="accent1"/>
          </a:solidFill>
          <a:ln w="9525"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a:solidFill>
                  <a:schemeClr val="bg1"/>
                </a:solidFill>
                <a:latin typeface="Garamond" panose="02020404030301010803" pitchFamily="18" charset="0"/>
              </a:rPr>
              <a:t>Provincial Powers</a:t>
            </a:r>
          </a:p>
          <a:p>
            <a:pPr algn="ctr">
              <a:spcBef>
                <a:spcPct val="0"/>
              </a:spcBef>
              <a:buClrTx/>
              <a:buFontTx/>
              <a:buNone/>
            </a:pPr>
            <a:r>
              <a:rPr lang="en-US" altLang="en-US">
                <a:solidFill>
                  <a:schemeClr val="bg1"/>
                </a:solidFill>
                <a:latin typeface="Garamond" panose="02020404030301010803" pitchFamily="18" charset="0"/>
              </a:rPr>
              <a:t>Section 92</a:t>
            </a:r>
          </a:p>
        </p:txBody>
      </p:sp>
    </p:spTree>
    <p:extLst>
      <p:ext uri="{BB962C8B-B14F-4D97-AF65-F5344CB8AC3E}">
        <p14:creationId xmlns:p14="http://schemas.microsoft.com/office/powerpoint/2010/main" val="58805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Western Hemisphere</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1834" y="1943100"/>
            <a:ext cx="4655062" cy="4366220"/>
          </a:xfrm>
        </p:spPr>
      </p:pic>
    </p:spTree>
    <p:extLst>
      <p:ext uri="{BB962C8B-B14F-4D97-AF65-F5344CB8AC3E}">
        <p14:creationId xmlns:p14="http://schemas.microsoft.com/office/powerpoint/2010/main" val="387222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467100" y="623888"/>
            <a:ext cx="6589712" cy="1281112"/>
          </a:xfrm>
        </p:spPr>
        <p:txBody>
          <a:bodyPr/>
          <a:lstStyle/>
          <a:p>
            <a:pPr algn="ctr" eaLnBrk="1" hangingPunct="1"/>
            <a:r>
              <a:rPr lang="en-US" altLang="en-US" dirty="0" smtClean="0"/>
              <a:t>END OF MEECH LAKE ACCORD 1990</a:t>
            </a:r>
          </a:p>
        </p:txBody>
      </p:sp>
      <p:pic>
        <p:nvPicPr>
          <p:cNvPr id="686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24176" y="2209800"/>
            <a:ext cx="6122987" cy="3429000"/>
          </a:xfrm>
        </p:spPr>
      </p:pic>
    </p:spTree>
    <p:extLst>
      <p:ext uri="{BB962C8B-B14F-4D97-AF65-F5344CB8AC3E}">
        <p14:creationId xmlns:p14="http://schemas.microsoft.com/office/powerpoint/2010/main" val="145516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467100" y="623888"/>
            <a:ext cx="6589712" cy="1281112"/>
          </a:xfrm>
        </p:spPr>
        <p:txBody>
          <a:bodyPr/>
          <a:lstStyle/>
          <a:p>
            <a:pPr eaLnBrk="1" hangingPunct="1"/>
            <a:r>
              <a:rPr lang="en-US" altLang="en-US" smtClean="0"/>
              <a:t>1990 ARMY IN KAHNAWAKE</a:t>
            </a:r>
          </a:p>
        </p:txBody>
      </p:sp>
      <p:pic>
        <p:nvPicPr>
          <p:cNvPr id="696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4133" y="2133599"/>
            <a:ext cx="5649244" cy="4334365"/>
          </a:xfrm>
        </p:spPr>
      </p:pic>
    </p:spTree>
    <p:extLst>
      <p:ext uri="{BB962C8B-B14F-4D97-AF65-F5344CB8AC3E}">
        <p14:creationId xmlns:p14="http://schemas.microsoft.com/office/powerpoint/2010/main" val="96850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8" name="Rectangle 14"/>
          <p:cNvSpPr>
            <a:spLocks noGrp="1" noRot="1" noChangeArrowheads="1"/>
          </p:cNvSpPr>
          <p:nvPr>
            <p:ph type="title"/>
          </p:nvPr>
        </p:nvSpPr>
        <p:spPr>
          <a:xfrm>
            <a:off x="3467100" y="623888"/>
            <a:ext cx="6589712" cy="1281112"/>
          </a:xfrm>
        </p:spPr>
        <p:txBody>
          <a:bodyPr rtlCol="0">
            <a:normAutofit/>
          </a:bodyPr>
          <a:lstStyle/>
          <a:p>
            <a:pPr algn="ctr">
              <a:defRPr/>
            </a:pPr>
            <a:r>
              <a:rPr lang="en-US" sz="4000" dirty="0">
                <a:solidFill>
                  <a:schemeClr val="tx2"/>
                </a:solidFill>
              </a:rPr>
              <a:t>Supreme Court of Canada:</a:t>
            </a:r>
            <a:br>
              <a:rPr lang="en-US" sz="4000" dirty="0">
                <a:solidFill>
                  <a:schemeClr val="tx2"/>
                </a:solidFill>
              </a:rPr>
            </a:br>
            <a:r>
              <a:rPr lang="en-US" sz="4000" dirty="0">
                <a:solidFill>
                  <a:schemeClr val="tx2"/>
                </a:solidFill>
              </a:rPr>
              <a:t>The Judges</a:t>
            </a:r>
          </a:p>
        </p:txBody>
      </p:sp>
      <p:pic>
        <p:nvPicPr>
          <p:cNvPr id="82947"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83840" y="2133600"/>
            <a:ext cx="5307875" cy="4247728"/>
          </a:xfrm>
          <a:noFill/>
        </p:spPr>
      </p:pic>
    </p:spTree>
    <p:extLst>
      <p:ext uri="{BB962C8B-B14F-4D97-AF65-F5344CB8AC3E}">
        <p14:creationId xmlns:p14="http://schemas.microsoft.com/office/powerpoint/2010/main" val="117303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SCC Aboriginal Rights Test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2501" y="1916832"/>
            <a:ext cx="5303824" cy="4132850"/>
          </a:xfrm>
        </p:spPr>
      </p:pic>
    </p:spTree>
    <p:extLst>
      <p:ext uri="{BB962C8B-B14F-4D97-AF65-F5344CB8AC3E}">
        <p14:creationId xmlns:p14="http://schemas.microsoft.com/office/powerpoint/2010/main" val="55196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chemeClr val="tx2"/>
                </a:solidFill>
              </a:rPr>
              <a:t>R. v Van Der </a:t>
            </a:r>
            <a:r>
              <a:rPr lang="en-CA" dirty="0" err="1" smtClean="0">
                <a:solidFill>
                  <a:schemeClr val="tx2"/>
                </a:solidFill>
              </a:rPr>
              <a:t>Peet</a:t>
            </a:r>
            <a:r>
              <a:rPr lang="en-CA" dirty="0" smtClean="0">
                <a:solidFill>
                  <a:schemeClr val="tx2"/>
                </a:solidFill>
              </a:rPr>
              <a:t> (1996)</a:t>
            </a:r>
            <a:endParaRPr lang="en-CA" dirty="0">
              <a:solidFill>
                <a:schemeClr val="tx2"/>
              </a:solidFill>
            </a:endParaRPr>
          </a:p>
        </p:txBody>
      </p:sp>
      <p:sp>
        <p:nvSpPr>
          <p:cNvPr id="3" name="Content Placeholder 2"/>
          <p:cNvSpPr>
            <a:spLocks noGrp="1"/>
          </p:cNvSpPr>
          <p:nvPr>
            <p:ph idx="1"/>
          </p:nvPr>
        </p:nvSpPr>
        <p:spPr/>
        <p:txBody>
          <a:bodyPr>
            <a:normAutofit/>
          </a:bodyPr>
          <a:lstStyle/>
          <a:p>
            <a:r>
              <a:rPr lang="en-CA" sz="3200" dirty="0" smtClean="0">
                <a:solidFill>
                  <a:schemeClr val="tx2"/>
                </a:solidFill>
              </a:rPr>
              <a:t>The right must involve an activity that was a “practice, tradition or custom [that] was a central and significant part of the [Aboriginal] society’s distinctive nature.</a:t>
            </a:r>
          </a:p>
          <a:p>
            <a:r>
              <a:rPr lang="en-CA" sz="3200" dirty="0" smtClean="0">
                <a:solidFill>
                  <a:schemeClr val="tx2"/>
                </a:solidFill>
              </a:rPr>
              <a:t>The activity must have existed prior to contact with European settlers.</a:t>
            </a:r>
          </a:p>
          <a:p>
            <a:r>
              <a:rPr lang="en-CA" sz="3200" dirty="0" smtClean="0">
                <a:solidFill>
                  <a:schemeClr val="tx2"/>
                </a:solidFill>
              </a:rPr>
              <a:t>The activity, even if evolved into modern forms, must be one that continued to exist after 1982, when the </a:t>
            </a:r>
            <a:r>
              <a:rPr lang="en-CA" sz="3200" u="sng" dirty="0" smtClean="0">
                <a:solidFill>
                  <a:schemeClr val="tx2"/>
                </a:solidFill>
              </a:rPr>
              <a:t>Constitution Act </a:t>
            </a:r>
            <a:r>
              <a:rPr lang="en-CA" sz="3200" dirty="0" smtClean="0">
                <a:solidFill>
                  <a:schemeClr val="tx2"/>
                </a:solidFill>
              </a:rPr>
              <a:t>was passed.</a:t>
            </a:r>
            <a:endParaRPr lang="en-CA" sz="3200" dirty="0">
              <a:solidFill>
                <a:schemeClr val="tx2"/>
              </a:solidFill>
            </a:endParaRPr>
          </a:p>
        </p:txBody>
      </p:sp>
    </p:spTree>
    <p:extLst>
      <p:ext uri="{BB962C8B-B14F-4D97-AF65-F5344CB8AC3E}">
        <p14:creationId xmlns:p14="http://schemas.microsoft.com/office/powerpoint/2010/main" val="18430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Rot="1" noChangeArrowheads="1"/>
          </p:cNvSpPr>
          <p:nvPr>
            <p:ph type="title"/>
          </p:nvPr>
        </p:nvSpPr>
        <p:spPr>
          <a:xfrm>
            <a:off x="3467100" y="623888"/>
            <a:ext cx="6589712" cy="1281112"/>
          </a:xfrm>
        </p:spPr>
        <p:txBody>
          <a:bodyPr rtlCol="0">
            <a:normAutofit/>
          </a:bodyPr>
          <a:lstStyle/>
          <a:p>
            <a:pPr algn="ctr">
              <a:defRPr/>
            </a:pPr>
            <a:r>
              <a:rPr lang="en-US" sz="4000" dirty="0" err="1">
                <a:solidFill>
                  <a:schemeClr val="tx2"/>
                </a:solidFill>
              </a:rPr>
              <a:t>Haida</a:t>
            </a:r>
            <a:r>
              <a:rPr lang="en-US" sz="4000" dirty="0">
                <a:solidFill>
                  <a:schemeClr val="tx2"/>
                </a:solidFill>
              </a:rPr>
              <a:t> at Supreme Court of Canada</a:t>
            </a:r>
          </a:p>
        </p:txBody>
      </p:sp>
      <p:pic>
        <p:nvPicPr>
          <p:cNvPr id="83971" name="Picture 6" descr="116_16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90156" y="2133599"/>
            <a:ext cx="5760639" cy="4319572"/>
          </a:xfrm>
          <a:noFill/>
        </p:spPr>
      </p:pic>
    </p:spTree>
    <p:extLst>
      <p:ext uri="{BB962C8B-B14F-4D97-AF65-F5344CB8AC3E}">
        <p14:creationId xmlns:p14="http://schemas.microsoft.com/office/powerpoint/2010/main" val="8534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SCC Tsilhqot’in Decision</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9664" y="2060847"/>
            <a:ext cx="7215148" cy="4126795"/>
          </a:xfrm>
        </p:spPr>
      </p:pic>
    </p:spTree>
    <p:extLst>
      <p:ext uri="{BB962C8B-B14F-4D97-AF65-F5344CB8AC3E}">
        <p14:creationId xmlns:p14="http://schemas.microsoft.com/office/powerpoint/2010/main" val="318988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United Nations Declaration on the Rights of Indigenous Peoples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2084" y="1772816"/>
            <a:ext cx="6120680" cy="4901421"/>
          </a:xfrm>
        </p:spPr>
      </p:pic>
    </p:spTree>
    <p:extLst>
      <p:ext uri="{BB962C8B-B14F-4D97-AF65-F5344CB8AC3E}">
        <p14:creationId xmlns:p14="http://schemas.microsoft.com/office/powerpoint/2010/main" val="35636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Selected Articles of UNDRIP</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Article 3 – Right to Self-Determination.</a:t>
            </a:r>
          </a:p>
          <a:p>
            <a:r>
              <a:rPr lang="en-CA" dirty="0" smtClean="0"/>
              <a:t>Article 10 – No forced removal w/o FPIC.</a:t>
            </a:r>
          </a:p>
          <a:p>
            <a:r>
              <a:rPr lang="en-CA" dirty="0" smtClean="0"/>
              <a:t>Article 19 – FPIC required before legislation/administration 				measures.</a:t>
            </a:r>
          </a:p>
          <a:p>
            <a:r>
              <a:rPr lang="en-CA" dirty="0" smtClean="0"/>
              <a:t>Article 26 – Rights to lands, territories, resources.</a:t>
            </a:r>
          </a:p>
          <a:p>
            <a:r>
              <a:rPr lang="en-CA" dirty="0" smtClean="0"/>
              <a:t>Article 27 – Fair process jointly developed to adjudicate rights to 	</a:t>
            </a:r>
            <a:r>
              <a:rPr lang="en-CA" smtClean="0"/>
              <a:t>		lands</a:t>
            </a:r>
            <a:r>
              <a:rPr lang="en-CA" dirty="0" smtClean="0"/>
              <a:t>, territories, resources.</a:t>
            </a:r>
          </a:p>
          <a:p>
            <a:r>
              <a:rPr lang="en-CA" dirty="0" smtClean="0"/>
              <a:t>Article 32 – FPIC required for and development affecting lands, 			territories, resources.</a:t>
            </a:r>
          </a:p>
          <a:p>
            <a:r>
              <a:rPr lang="en-CA" dirty="0" smtClean="0"/>
              <a:t>Article 37 – Rights from Treaties, agreements, constructive 				arrangements.</a:t>
            </a:r>
            <a:endParaRPr lang="en-CA" dirty="0"/>
          </a:p>
        </p:txBody>
      </p:sp>
    </p:spTree>
    <p:extLst>
      <p:ext uri="{BB962C8B-B14F-4D97-AF65-F5344CB8AC3E}">
        <p14:creationId xmlns:p14="http://schemas.microsoft.com/office/powerpoint/2010/main" val="37838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Forest Stewardship Council</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6020" y="2204864"/>
            <a:ext cx="6870923" cy="4306424"/>
          </a:xfrm>
        </p:spPr>
      </p:pic>
    </p:spTree>
    <p:extLst>
      <p:ext uri="{BB962C8B-B14F-4D97-AF65-F5344CB8AC3E}">
        <p14:creationId xmlns:p14="http://schemas.microsoft.com/office/powerpoint/2010/main" val="284852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European Contact &amp; Change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0116" y="1700808"/>
            <a:ext cx="5616624" cy="4957021"/>
          </a:xfrm>
        </p:spPr>
      </p:pic>
    </p:spTree>
    <p:extLst>
      <p:ext uri="{BB962C8B-B14F-4D97-AF65-F5344CB8AC3E}">
        <p14:creationId xmlns:p14="http://schemas.microsoft.com/office/powerpoint/2010/main" val="406891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solidFill>
                  <a:schemeClr val="tx2"/>
                </a:solidFill>
              </a:rPr>
              <a:t>Background to Forest Stewardship Council</a:t>
            </a:r>
            <a:endParaRPr lang="en-US" dirty="0">
              <a:solidFill>
                <a:schemeClr val="tx2"/>
              </a:solidFill>
            </a:endParaRPr>
          </a:p>
        </p:txBody>
      </p:sp>
      <p:sp>
        <p:nvSpPr>
          <p:cNvPr id="14" name="Content Placeholder 13"/>
          <p:cNvSpPr>
            <a:spLocks noGrp="1"/>
          </p:cNvSpPr>
          <p:nvPr>
            <p:ph idx="1"/>
          </p:nvPr>
        </p:nvSpPr>
        <p:spPr/>
        <p:txBody>
          <a:bodyPr>
            <a:normAutofit lnSpcReduction="10000"/>
          </a:bodyPr>
          <a:lstStyle/>
          <a:p>
            <a:r>
              <a:rPr lang="en-CA" dirty="0" smtClean="0">
                <a:solidFill>
                  <a:schemeClr val="tx2"/>
                </a:solidFill>
              </a:rPr>
              <a:t>Concerns </a:t>
            </a:r>
            <a:r>
              <a:rPr lang="en-CA" dirty="0">
                <a:solidFill>
                  <a:schemeClr val="tx2"/>
                </a:solidFill>
              </a:rPr>
              <a:t>about </a:t>
            </a:r>
            <a:r>
              <a:rPr lang="en-CA" dirty="0" smtClean="0">
                <a:solidFill>
                  <a:schemeClr val="tx2"/>
                </a:solidFill>
              </a:rPr>
              <a:t>deforestation</a:t>
            </a:r>
            <a:r>
              <a:rPr lang="en-CA" dirty="0">
                <a:solidFill>
                  <a:schemeClr val="tx2"/>
                </a:solidFill>
              </a:rPr>
              <a:t>, environmental degradation and social exclusion, </a:t>
            </a:r>
            <a:r>
              <a:rPr lang="en-CA" dirty="0" smtClean="0">
                <a:solidFill>
                  <a:schemeClr val="tx2"/>
                </a:solidFill>
              </a:rPr>
              <a:t>various groups met </a:t>
            </a:r>
            <a:r>
              <a:rPr lang="en-CA" dirty="0">
                <a:solidFill>
                  <a:schemeClr val="tx2"/>
                </a:solidFill>
              </a:rPr>
              <a:t>in California in 1990</a:t>
            </a:r>
            <a:r>
              <a:rPr lang="en-CA" dirty="0" smtClean="0">
                <a:solidFill>
                  <a:schemeClr val="tx2"/>
                </a:solidFill>
              </a:rPr>
              <a:t>.</a:t>
            </a:r>
          </a:p>
          <a:p>
            <a:r>
              <a:rPr lang="en-CA" dirty="0" smtClean="0">
                <a:solidFill>
                  <a:schemeClr val="tx2"/>
                </a:solidFill>
              </a:rPr>
              <a:t>The </a:t>
            </a:r>
            <a:r>
              <a:rPr lang="en-CA" dirty="0">
                <a:solidFill>
                  <a:schemeClr val="tx2"/>
                </a:solidFill>
              </a:rPr>
              <a:t>concept of FSC and the name were coined at this meeting</a:t>
            </a:r>
            <a:r>
              <a:rPr lang="en-CA" dirty="0" smtClean="0">
                <a:solidFill>
                  <a:schemeClr val="tx2"/>
                </a:solidFill>
              </a:rPr>
              <a:t>.</a:t>
            </a:r>
          </a:p>
          <a:p>
            <a:r>
              <a:rPr lang="en-CA" dirty="0" smtClean="0">
                <a:solidFill>
                  <a:schemeClr val="tx2"/>
                </a:solidFill>
              </a:rPr>
              <a:t>In 1992, the </a:t>
            </a:r>
            <a:r>
              <a:rPr lang="en-CA" dirty="0">
                <a:solidFill>
                  <a:schemeClr val="tx2"/>
                </a:solidFill>
              </a:rPr>
              <a:t>United Nations Conference on Environment and Development – the Earth Summit – was held in Rio de Janeiro in 1992. </a:t>
            </a:r>
          </a:p>
          <a:p>
            <a:r>
              <a:rPr lang="en-CA" dirty="0">
                <a:solidFill>
                  <a:schemeClr val="tx2"/>
                </a:solidFill>
              </a:rPr>
              <a:t>The Earth Summit produced no legally binding commitments on forest management, but it did result in Agenda 21 and the non-legally binding Forest Principles. </a:t>
            </a:r>
            <a:endParaRPr lang="en-CA" dirty="0" smtClean="0">
              <a:solidFill>
                <a:schemeClr val="tx2"/>
              </a:solidFill>
            </a:endParaRPr>
          </a:p>
          <a:p>
            <a:r>
              <a:rPr lang="en-CA" dirty="0" smtClean="0">
                <a:solidFill>
                  <a:schemeClr val="tx2"/>
                </a:solidFill>
              </a:rPr>
              <a:t>At the Earth Summit support grew for </a:t>
            </a:r>
            <a:r>
              <a:rPr lang="en-CA" dirty="0">
                <a:solidFill>
                  <a:schemeClr val="tx2"/>
                </a:solidFill>
              </a:rPr>
              <a:t>the </a:t>
            </a:r>
            <a:r>
              <a:rPr lang="en-CA" dirty="0" smtClean="0">
                <a:solidFill>
                  <a:schemeClr val="tx2"/>
                </a:solidFill>
              </a:rPr>
              <a:t>idea </a:t>
            </a:r>
            <a:r>
              <a:rPr lang="en-CA" dirty="0">
                <a:solidFill>
                  <a:schemeClr val="tx2"/>
                </a:solidFill>
              </a:rPr>
              <a:t>of a non-governmental, independent and international forest certification scheme. </a:t>
            </a:r>
            <a:endParaRPr lang="en-US" dirty="0" smtClean="0">
              <a:solidFill>
                <a:schemeClr val="tx2"/>
              </a:solidFill>
            </a:endParaRP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9697143" cy="1143000"/>
          </a:xfrm>
        </p:spPr>
        <p:txBody>
          <a:bodyPr/>
          <a:lstStyle/>
          <a:p>
            <a:pPr algn="ctr"/>
            <a:r>
              <a:rPr lang="en-CA" dirty="0" smtClean="0">
                <a:solidFill>
                  <a:schemeClr val="tx2"/>
                </a:solidFill>
              </a:rPr>
              <a:t>Background to Forest Stewardship Council</a:t>
            </a:r>
            <a:endParaRPr lang="en-CA" dirty="0">
              <a:solidFill>
                <a:schemeClr val="tx2"/>
              </a:solidFill>
            </a:endParaRPr>
          </a:p>
        </p:txBody>
      </p:sp>
      <p:sp>
        <p:nvSpPr>
          <p:cNvPr id="3" name="Content Placeholder 2"/>
          <p:cNvSpPr>
            <a:spLocks noGrp="1"/>
          </p:cNvSpPr>
          <p:nvPr>
            <p:ph idx="1"/>
          </p:nvPr>
        </p:nvSpPr>
        <p:spPr/>
        <p:txBody>
          <a:bodyPr>
            <a:normAutofit lnSpcReduction="10000"/>
          </a:bodyPr>
          <a:lstStyle/>
          <a:p>
            <a:r>
              <a:rPr lang="en-CA" dirty="0">
                <a:solidFill>
                  <a:schemeClr val="tx2"/>
                </a:solidFill>
              </a:rPr>
              <a:t>Following </a:t>
            </a:r>
            <a:r>
              <a:rPr lang="en-CA" dirty="0" smtClean="0">
                <a:solidFill>
                  <a:schemeClr val="tx2"/>
                </a:solidFill>
              </a:rPr>
              <a:t>consultations </a:t>
            </a:r>
            <a:r>
              <a:rPr lang="en-CA" dirty="0">
                <a:solidFill>
                  <a:schemeClr val="tx2"/>
                </a:solidFill>
              </a:rPr>
              <a:t>in ten countries to build support for the idea of a worldwide certification system, the FSC Founding Assembly was held in Toronto, Canada in 1993</a:t>
            </a:r>
            <a:r>
              <a:rPr lang="en-CA" dirty="0" smtClean="0">
                <a:solidFill>
                  <a:schemeClr val="tx2"/>
                </a:solidFill>
              </a:rPr>
              <a:t>.</a:t>
            </a:r>
            <a:endParaRPr lang="en-CA" dirty="0">
              <a:solidFill>
                <a:schemeClr val="tx2"/>
              </a:solidFill>
            </a:endParaRPr>
          </a:p>
          <a:p>
            <a:r>
              <a:rPr lang="en-CA" dirty="0">
                <a:solidFill>
                  <a:schemeClr val="tx2"/>
                </a:solidFill>
              </a:rPr>
              <a:t>The FSC Secretariat opened in Oaxaca, Mexico and the FSC was established as a legal entity in Mexico in February 1994. The FSC Secretariat </a:t>
            </a:r>
            <a:r>
              <a:rPr lang="en-CA" dirty="0" smtClean="0">
                <a:solidFill>
                  <a:schemeClr val="tx2"/>
                </a:solidFill>
              </a:rPr>
              <a:t>relocated </a:t>
            </a:r>
            <a:r>
              <a:rPr lang="en-CA" dirty="0">
                <a:solidFill>
                  <a:schemeClr val="tx2"/>
                </a:solidFill>
              </a:rPr>
              <a:t>to Bonn, Germany in 2003. </a:t>
            </a:r>
            <a:endParaRPr lang="en-CA" dirty="0" smtClean="0">
              <a:solidFill>
                <a:schemeClr val="tx2"/>
              </a:solidFill>
            </a:endParaRPr>
          </a:p>
          <a:p>
            <a:r>
              <a:rPr lang="en-CA" dirty="0" smtClean="0">
                <a:solidFill>
                  <a:schemeClr val="tx2"/>
                </a:solidFill>
              </a:rPr>
              <a:t>FSC Canada was created in 1996, during a meeting in Toronto with four Chambers.</a:t>
            </a:r>
          </a:p>
          <a:p>
            <a:r>
              <a:rPr lang="en-CA" dirty="0" smtClean="0">
                <a:solidFill>
                  <a:schemeClr val="tx2"/>
                </a:solidFill>
              </a:rPr>
              <a:t>FSC Canada has developed four Regional Standards.</a:t>
            </a:r>
          </a:p>
          <a:p>
            <a:r>
              <a:rPr lang="en-CA" dirty="0" smtClean="0">
                <a:solidFill>
                  <a:schemeClr val="tx2"/>
                </a:solidFill>
              </a:rPr>
              <a:t>FSC Canada is in the process of harmonizing into one national standard using FSC’s International Generic Indicators (IGI’s).</a:t>
            </a:r>
            <a:endParaRPr lang="en-CA" dirty="0">
              <a:solidFill>
                <a:schemeClr val="tx2"/>
              </a:solidFill>
            </a:endParaRPr>
          </a:p>
        </p:txBody>
      </p:sp>
    </p:spTree>
    <p:extLst>
      <p:ext uri="{BB962C8B-B14F-4D97-AF65-F5344CB8AC3E}">
        <p14:creationId xmlns:p14="http://schemas.microsoft.com/office/powerpoint/2010/main" val="119841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FSC and FPIC</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8360" y="1836546"/>
            <a:ext cx="3424112" cy="4839796"/>
          </a:xfrm>
        </p:spPr>
      </p:pic>
    </p:spTree>
    <p:extLst>
      <p:ext uri="{BB962C8B-B14F-4D97-AF65-F5344CB8AC3E}">
        <p14:creationId xmlns:p14="http://schemas.microsoft.com/office/powerpoint/2010/main" val="185360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Key FSC Principles and FPIC</a:t>
            </a:r>
            <a:endParaRPr lang="en-CA" dirty="0"/>
          </a:p>
        </p:txBody>
      </p:sp>
      <p:sp>
        <p:nvSpPr>
          <p:cNvPr id="3" name="Content Placeholder 2"/>
          <p:cNvSpPr>
            <a:spLocks noGrp="1"/>
          </p:cNvSpPr>
          <p:nvPr>
            <p:ph idx="1"/>
          </p:nvPr>
        </p:nvSpPr>
        <p:spPr/>
        <p:txBody>
          <a:bodyPr>
            <a:normAutofit lnSpcReduction="10000"/>
          </a:bodyPr>
          <a:lstStyle/>
          <a:p>
            <a:r>
              <a:rPr lang="en-CA" b="1" dirty="0">
                <a:solidFill>
                  <a:schemeClr val="tx2"/>
                </a:solidFill>
              </a:rPr>
              <a:t>Principle 1</a:t>
            </a:r>
            <a:r>
              <a:rPr lang="en-CA" dirty="0">
                <a:solidFill>
                  <a:schemeClr val="tx2"/>
                </a:solidFill>
              </a:rPr>
              <a:t>: Compliance with laws and FSC Principles – to comply with all laws, regulations, treaties, conventions and agreements, together with all FSC Principles and Criteria.</a:t>
            </a:r>
            <a:br>
              <a:rPr lang="en-CA" dirty="0">
                <a:solidFill>
                  <a:schemeClr val="tx2"/>
                </a:solidFill>
              </a:rPr>
            </a:br>
            <a:r>
              <a:rPr lang="en-CA" dirty="0">
                <a:solidFill>
                  <a:schemeClr val="tx2"/>
                </a:solidFill>
              </a:rPr>
              <a:t/>
            </a:r>
            <a:br>
              <a:rPr lang="en-CA" dirty="0">
                <a:solidFill>
                  <a:schemeClr val="tx2"/>
                </a:solidFill>
              </a:rPr>
            </a:br>
            <a:r>
              <a:rPr lang="en-CA" b="1" dirty="0">
                <a:solidFill>
                  <a:schemeClr val="tx2"/>
                </a:solidFill>
              </a:rPr>
              <a:t>Principle 2</a:t>
            </a:r>
            <a:r>
              <a:rPr lang="en-CA" dirty="0">
                <a:solidFill>
                  <a:schemeClr val="tx2"/>
                </a:solidFill>
              </a:rPr>
              <a:t>: Tenure and use rights and responsibilities – to define, document and legally establish long-term tenure and use rights.</a:t>
            </a:r>
            <a:br>
              <a:rPr lang="en-CA" dirty="0">
                <a:solidFill>
                  <a:schemeClr val="tx2"/>
                </a:solidFill>
              </a:rPr>
            </a:br>
            <a:r>
              <a:rPr lang="en-CA" dirty="0">
                <a:solidFill>
                  <a:schemeClr val="tx2"/>
                </a:solidFill>
              </a:rPr>
              <a:t/>
            </a:r>
            <a:br>
              <a:rPr lang="en-CA" dirty="0">
                <a:solidFill>
                  <a:schemeClr val="tx2"/>
                </a:solidFill>
              </a:rPr>
            </a:br>
            <a:r>
              <a:rPr lang="en-CA" b="1" dirty="0">
                <a:solidFill>
                  <a:schemeClr val="tx2"/>
                </a:solidFill>
              </a:rPr>
              <a:t>Principle 3: </a:t>
            </a:r>
            <a:r>
              <a:rPr lang="en-CA" dirty="0">
                <a:solidFill>
                  <a:schemeClr val="tx2"/>
                </a:solidFill>
              </a:rPr>
              <a:t>Indigenous peoples’ rights – to identify and uphold indigenous peoples’ rights of ownership and use of land and </a:t>
            </a:r>
            <a:r>
              <a:rPr lang="en-CA" dirty="0" smtClean="0">
                <a:solidFill>
                  <a:schemeClr val="tx2"/>
                </a:solidFill>
              </a:rPr>
              <a:t>resources. </a:t>
            </a:r>
          </a:p>
          <a:p>
            <a:r>
              <a:rPr lang="en-CA" dirty="0">
                <a:solidFill>
                  <a:schemeClr val="tx2"/>
                </a:solidFill>
              </a:rPr>
              <a:t>Principle 4: Community relations and worker's rights – to maintain or enhance forest workers' and local communities’ social and economic well-being.</a:t>
            </a:r>
          </a:p>
        </p:txBody>
      </p:sp>
    </p:spTree>
    <p:extLst>
      <p:ext uri="{BB962C8B-B14F-4D97-AF65-F5344CB8AC3E}">
        <p14:creationId xmlns:p14="http://schemas.microsoft.com/office/powerpoint/2010/main" val="37319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FSC Principle 1 vs. Principle 3</a:t>
            </a:r>
            <a:endParaRPr lang="en-CA" dirty="0"/>
          </a:p>
        </p:txBody>
      </p:sp>
      <p:sp>
        <p:nvSpPr>
          <p:cNvPr id="3" name="Content Placeholder 2"/>
          <p:cNvSpPr>
            <a:spLocks noGrp="1"/>
          </p:cNvSpPr>
          <p:nvPr>
            <p:ph idx="1"/>
          </p:nvPr>
        </p:nvSpPr>
        <p:spPr/>
        <p:txBody>
          <a:bodyPr/>
          <a:lstStyle/>
          <a:p>
            <a:r>
              <a:rPr lang="en-CA" dirty="0" smtClean="0"/>
              <a:t>In Canada, the voluntary FSC Principles &amp; Criteria have been overtaken by the evolution of section 35 constitutional framework on Aboriginal Rights, Title &amp; Treaties.</a:t>
            </a:r>
          </a:p>
          <a:p>
            <a:r>
              <a:rPr lang="en-CA" dirty="0" smtClean="0"/>
              <a:t>The federal (and provincial) policy framework for addressing section 35 Aboriginal Rights, Title &amp; Treaties are increasingly inconsistent with SCC decisions, such as </a:t>
            </a:r>
            <a:r>
              <a:rPr lang="en-CA" dirty="0" err="1" smtClean="0"/>
              <a:t>Haida</a:t>
            </a:r>
            <a:r>
              <a:rPr lang="en-CA" dirty="0" smtClean="0"/>
              <a:t>, Tsilhqot’in and Grassy Narrows.</a:t>
            </a:r>
          </a:p>
          <a:p>
            <a:r>
              <a:rPr lang="en-CA" dirty="0" smtClean="0"/>
              <a:t>SCC </a:t>
            </a:r>
            <a:r>
              <a:rPr lang="en-CA" dirty="0" err="1" smtClean="0"/>
              <a:t>Haida</a:t>
            </a:r>
            <a:r>
              <a:rPr lang="en-CA" dirty="0" smtClean="0"/>
              <a:t>, Tsilhqot’in &amp; Grassy Narrows decisions all involved forest management issues. </a:t>
            </a:r>
          </a:p>
          <a:p>
            <a:r>
              <a:rPr lang="en-CA" dirty="0" smtClean="0"/>
              <a:t>Although Canada supported UNDRIP in Nov. 2010, they backed away from FPIC in Explanation of Vote at Sept. 2014, UN HLP.</a:t>
            </a:r>
            <a:endParaRPr lang="en-CA" dirty="0"/>
          </a:p>
        </p:txBody>
      </p:sp>
    </p:spTree>
    <p:extLst>
      <p:ext uri="{BB962C8B-B14F-4D97-AF65-F5344CB8AC3E}">
        <p14:creationId xmlns:p14="http://schemas.microsoft.com/office/powerpoint/2010/main" val="227696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Conclusion</a:t>
            </a:r>
            <a:endParaRPr lang="en-CA" dirty="0"/>
          </a:p>
        </p:txBody>
      </p:sp>
      <p:sp>
        <p:nvSpPr>
          <p:cNvPr id="3" name="Content Placeholder 2"/>
          <p:cNvSpPr>
            <a:spLocks noGrp="1"/>
          </p:cNvSpPr>
          <p:nvPr>
            <p:ph idx="1"/>
          </p:nvPr>
        </p:nvSpPr>
        <p:spPr/>
        <p:txBody>
          <a:bodyPr>
            <a:normAutofit/>
          </a:bodyPr>
          <a:lstStyle/>
          <a:p>
            <a:r>
              <a:rPr lang="en-CA" dirty="0" smtClean="0"/>
              <a:t>In Canada, the Doctrine of Indigenous Consent was established early on in the relations between Indigenous Nations and Europeans. In modern times this equates to the Indigenous People’s Right of Self-Determination.</a:t>
            </a:r>
          </a:p>
          <a:p>
            <a:r>
              <a:rPr lang="en-CA" dirty="0" smtClean="0"/>
              <a:t>The SCC through recent case law has laid out a section 35 framework for reconciling pre-existing Rights, Title &amp; Treaties. However the costs of meeting the legal tests and sustaining court actions will likely be prohibitive for most Indigenous People’s.</a:t>
            </a:r>
          </a:p>
          <a:p>
            <a:r>
              <a:rPr lang="en-CA" dirty="0" smtClean="0"/>
              <a:t>The challenge for FSC will be to manage/maintain certification in the face of growing gaps between the direction of the SCC and the forest acts, policies &amp; practices of the provinces/territories in denying and avoiding Aboriginal Rights, Title &amp; Treaties.</a:t>
            </a:r>
            <a:endParaRPr lang="en-CA" dirty="0"/>
          </a:p>
        </p:txBody>
      </p:sp>
    </p:spTree>
    <p:extLst>
      <p:ext uri="{BB962C8B-B14F-4D97-AF65-F5344CB8AC3E}">
        <p14:creationId xmlns:p14="http://schemas.microsoft.com/office/powerpoint/2010/main" val="145507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Early Peace &amp; Friendship Treaties</a:t>
            </a:r>
            <a:br>
              <a:rPr lang="en-CA" dirty="0" smtClean="0"/>
            </a:br>
            <a:r>
              <a:rPr lang="en-CA" dirty="0" smtClean="0"/>
              <a:t>The Doctrine of Consent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2107" y="2132856"/>
            <a:ext cx="6404611" cy="4261978"/>
          </a:xfrm>
        </p:spPr>
      </p:pic>
    </p:spTree>
    <p:extLst>
      <p:ext uri="{BB962C8B-B14F-4D97-AF65-F5344CB8AC3E}">
        <p14:creationId xmlns:p14="http://schemas.microsoft.com/office/powerpoint/2010/main" val="222604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465512" y="4800600"/>
            <a:ext cx="6591300" cy="566738"/>
          </a:xfrm>
        </p:spPr>
        <p:txBody>
          <a:bodyPr/>
          <a:lstStyle/>
          <a:p>
            <a:pPr algn="ctr" eaLnBrk="1" hangingPunct="1"/>
            <a:r>
              <a:rPr lang="en-US" altLang="en-US" smtClean="0"/>
              <a:t>FATHERS OF CONFEDERATION</a:t>
            </a:r>
          </a:p>
        </p:txBody>
      </p:sp>
      <p:pic>
        <p:nvPicPr>
          <p:cNvPr id="53251"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458" r="3458"/>
          <a:stretch>
            <a:fillRect/>
          </a:stretch>
        </p:blipFill>
        <p:spPr>
          <a:xfrm>
            <a:off x="3465512" y="635000"/>
            <a:ext cx="6591300" cy="3854450"/>
          </a:xfrm>
        </p:spPr>
      </p:pic>
      <p:sp>
        <p:nvSpPr>
          <p:cNvPr id="53252" name="Text Placeholder 3"/>
          <p:cNvSpPr>
            <a:spLocks noGrp="1"/>
          </p:cNvSpPr>
          <p:nvPr>
            <p:ph type="body" sz="half" idx="2"/>
          </p:nvPr>
        </p:nvSpPr>
        <p:spPr>
          <a:xfrm>
            <a:off x="3465512" y="5367338"/>
            <a:ext cx="6591300" cy="493712"/>
          </a:xfrm>
        </p:spPr>
        <p:txBody>
          <a:bodyPr/>
          <a:lstStyle/>
          <a:p>
            <a:pPr algn="ctr" eaLnBrk="1" hangingPunct="1"/>
            <a:r>
              <a:rPr lang="en-US" altLang="en-US" b="1" smtClean="0"/>
              <a:t>First legislative Assembly July 1, 1867</a:t>
            </a:r>
          </a:p>
        </p:txBody>
      </p:sp>
    </p:spTree>
    <p:extLst>
      <p:ext uri="{BB962C8B-B14F-4D97-AF65-F5344CB8AC3E}">
        <p14:creationId xmlns:p14="http://schemas.microsoft.com/office/powerpoint/2010/main" val="24690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467100" y="623888"/>
            <a:ext cx="6589712" cy="1281112"/>
          </a:xfrm>
        </p:spPr>
        <p:txBody>
          <a:bodyPr/>
          <a:lstStyle/>
          <a:p>
            <a:pPr eaLnBrk="1" hangingPunct="1"/>
            <a:r>
              <a:rPr lang="en-US" altLang="en-US" dirty="0" smtClean="0"/>
              <a:t>Federal Powers – Section 91</a:t>
            </a:r>
            <a:br>
              <a:rPr lang="en-US" altLang="en-US" dirty="0" smtClean="0"/>
            </a:br>
            <a:endParaRPr lang="en-US" altLang="en-US" dirty="0" smtClean="0"/>
          </a:p>
        </p:txBody>
      </p:sp>
      <p:sp>
        <p:nvSpPr>
          <p:cNvPr id="3" name="Content Placeholder 2"/>
          <p:cNvSpPr>
            <a:spLocks noGrp="1"/>
          </p:cNvSpPr>
          <p:nvPr>
            <p:ph idx="1"/>
          </p:nvPr>
        </p:nvSpPr>
        <p:spPr>
          <a:xfrm>
            <a:off x="1979612" y="1600200"/>
            <a:ext cx="8229600" cy="5029200"/>
          </a:xfrm>
        </p:spPr>
        <p:txBody>
          <a:bodyPr rtlCol="0">
            <a:normAutofit fontScale="85000" lnSpcReduction="20000"/>
          </a:bodyPr>
          <a:lstStyle/>
          <a:p>
            <a:pPr>
              <a:buFont typeface="Wingdings 3" charset="2"/>
              <a:buChar char=""/>
              <a:defRPr/>
            </a:pPr>
            <a:r>
              <a:rPr lang="en-US" sz="2000" dirty="0">
                <a:solidFill>
                  <a:schemeClr val="tx2"/>
                </a:solidFill>
              </a:rPr>
              <a:t>Public Debt and Property</a:t>
            </a:r>
          </a:p>
          <a:p>
            <a:pPr>
              <a:buFont typeface="Wingdings 3" charset="2"/>
              <a:buChar char=""/>
              <a:defRPr/>
            </a:pPr>
            <a:r>
              <a:rPr lang="en-US" sz="2000" dirty="0">
                <a:solidFill>
                  <a:schemeClr val="tx2"/>
                </a:solidFill>
              </a:rPr>
              <a:t>Regulation of Trade/Commerce</a:t>
            </a:r>
          </a:p>
          <a:p>
            <a:pPr>
              <a:buFont typeface="Wingdings 3" charset="2"/>
              <a:buChar char=""/>
              <a:defRPr/>
            </a:pPr>
            <a:r>
              <a:rPr lang="en-US" sz="2000" dirty="0">
                <a:solidFill>
                  <a:schemeClr val="tx2"/>
                </a:solidFill>
              </a:rPr>
              <a:t>Direct/Indirect Taxation</a:t>
            </a:r>
          </a:p>
          <a:p>
            <a:pPr>
              <a:buFont typeface="Wingdings 3" charset="2"/>
              <a:buChar char=""/>
              <a:defRPr/>
            </a:pPr>
            <a:r>
              <a:rPr lang="en-US" sz="2000" dirty="0" err="1">
                <a:solidFill>
                  <a:schemeClr val="tx2"/>
                </a:solidFill>
              </a:rPr>
              <a:t>Defence</a:t>
            </a:r>
            <a:endParaRPr lang="en-US" sz="2000" dirty="0">
              <a:solidFill>
                <a:schemeClr val="tx2"/>
              </a:solidFill>
            </a:endParaRPr>
          </a:p>
          <a:p>
            <a:pPr>
              <a:buFont typeface="Wingdings 3" charset="2"/>
              <a:buChar char=""/>
              <a:defRPr/>
            </a:pPr>
            <a:r>
              <a:rPr lang="en-US" sz="2000" dirty="0">
                <a:solidFill>
                  <a:schemeClr val="tx2"/>
                </a:solidFill>
              </a:rPr>
              <a:t>Navigation/Shipping</a:t>
            </a:r>
          </a:p>
          <a:p>
            <a:pPr>
              <a:buFont typeface="Wingdings 3" charset="2"/>
              <a:buChar char=""/>
              <a:defRPr/>
            </a:pPr>
            <a:r>
              <a:rPr lang="en-US" sz="2000" dirty="0">
                <a:solidFill>
                  <a:schemeClr val="tx2"/>
                </a:solidFill>
              </a:rPr>
              <a:t>Sea Coast and Inland Fisheries</a:t>
            </a:r>
          </a:p>
          <a:p>
            <a:pPr>
              <a:buFont typeface="Wingdings 3" charset="2"/>
              <a:buChar char=""/>
              <a:defRPr/>
            </a:pPr>
            <a:r>
              <a:rPr lang="en-US" sz="2000" dirty="0">
                <a:solidFill>
                  <a:schemeClr val="tx2"/>
                </a:solidFill>
              </a:rPr>
              <a:t>Ferries (interprovincial/  international)</a:t>
            </a:r>
          </a:p>
          <a:p>
            <a:pPr>
              <a:buFont typeface="Wingdings 3" charset="2"/>
              <a:buChar char=""/>
              <a:defRPr/>
            </a:pPr>
            <a:r>
              <a:rPr lang="en-US" sz="2000" dirty="0">
                <a:solidFill>
                  <a:schemeClr val="tx2"/>
                </a:solidFill>
              </a:rPr>
              <a:t>Currency, Banking /Incorporation of Banks/Paper Money</a:t>
            </a:r>
          </a:p>
          <a:p>
            <a:pPr>
              <a:buFont typeface="Wingdings 3" charset="2"/>
              <a:buChar char=""/>
              <a:defRPr/>
            </a:pPr>
            <a:r>
              <a:rPr lang="en-US" sz="2000" dirty="0">
                <a:solidFill>
                  <a:schemeClr val="tx2"/>
                </a:solidFill>
              </a:rPr>
              <a:t>Bankruptcy</a:t>
            </a:r>
          </a:p>
          <a:p>
            <a:pPr>
              <a:buFont typeface="Wingdings 3" charset="2"/>
              <a:buChar char=""/>
              <a:defRPr/>
            </a:pPr>
            <a:r>
              <a:rPr lang="en-US" sz="2000" dirty="0">
                <a:solidFill>
                  <a:schemeClr val="tx2"/>
                </a:solidFill>
              </a:rPr>
              <a:t>Patents, Copyrights</a:t>
            </a:r>
          </a:p>
          <a:p>
            <a:pPr>
              <a:buFont typeface="Wingdings 3" charset="2"/>
              <a:buChar char=""/>
              <a:defRPr/>
            </a:pPr>
            <a:r>
              <a:rPr lang="en-US" sz="2000" b="1" dirty="0">
                <a:solidFill>
                  <a:schemeClr val="tx2"/>
                </a:solidFill>
                <a:effectLst>
                  <a:outerShdw blurRad="38100" dist="38100" dir="2700000" algn="tl">
                    <a:srgbClr val="000000">
                      <a:alpha val="43137"/>
                    </a:srgbClr>
                  </a:outerShdw>
                </a:effectLst>
              </a:rPr>
              <a:t>Indians &amp; lands reserved for the Indians</a:t>
            </a:r>
          </a:p>
          <a:p>
            <a:pPr>
              <a:buFont typeface="Wingdings 3" charset="2"/>
              <a:buChar char=""/>
              <a:defRPr/>
            </a:pPr>
            <a:r>
              <a:rPr lang="en-US" sz="2000" dirty="0">
                <a:solidFill>
                  <a:schemeClr val="tx2"/>
                </a:solidFill>
              </a:rPr>
              <a:t>Citizenship, Marriage/Divorce</a:t>
            </a:r>
          </a:p>
          <a:p>
            <a:pPr>
              <a:buFont typeface="Wingdings 3" charset="2"/>
              <a:buChar char=""/>
              <a:defRPr/>
            </a:pPr>
            <a:r>
              <a:rPr lang="en-US" sz="2000" dirty="0">
                <a:solidFill>
                  <a:schemeClr val="tx2"/>
                </a:solidFill>
              </a:rPr>
              <a:t>Criminal law, including Criminal Procedure</a:t>
            </a:r>
          </a:p>
        </p:txBody>
      </p:sp>
    </p:spTree>
    <p:extLst>
      <p:ext uri="{BB962C8B-B14F-4D97-AF65-F5344CB8AC3E}">
        <p14:creationId xmlns:p14="http://schemas.microsoft.com/office/powerpoint/2010/main" val="29082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467100" y="623888"/>
            <a:ext cx="6589712" cy="860896"/>
          </a:xfrm>
        </p:spPr>
        <p:txBody>
          <a:bodyPr>
            <a:normAutofit/>
          </a:bodyPr>
          <a:lstStyle/>
          <a:p>
            <a:pPr eaLnBrk="1" hangingPunct="1"/>
            <a:r>
              <a:rPr lang="en-US" altLang="en-US" sz="3400" dirty="0"/>
              <a:t>Provincial Powers – Section </a:t>
            </a:r>
            <a:r>
              <a:rPr lang="en-US" altLang="en-US" sz="3400" dirty="0" smtClean="0"/>
              <a:t>92</a:t>
            </a:r>
            <a:endParaRPr lang="en-US" altLang="en-US" sz="3400" dirty="0"/>
          </a:p>
        </p:txBody>
      </p:sp>
      <p:sp>
        <p:nvSpPr>
          <p:cNvPr id="3" name="Content Placeholder 2"/>
          <p:cNvSpPr>
            <a:spLocks noGrp="1"/>
          </p:cNvSpPr>
          <p:nvPr>
            <p:ph idx="1"/>
          </p:nvPr>
        </p:nvSpPr>
        <p:spPr>
          <a:xfrm>
            <a:off x="1979612" y="1600200"/>
            <a:ext cx="8229600" cy="4953000"/>
          </a:xfrm>
        </p:spPr>
        <p:txBody>
          <a:bodyPr rtlCol="0">
            <a:normAutofit fontScale="92500" lnSpcReduction="20000"/>
          </a:bodyPr>
          <a:lstStyle/>
          <a:p>
            <a:pPr>
              <a:buFont typeface="Wingdings 3" charset="2"/>
              <a:buChar char=""/>
              <a:defRPr/>
            </a:pPr>
            <a:r>
              <a:rPr lang="en-US" dirty="0">
                <a:solidFill>
                  <a:schemeClr val="tx2"/>
                </a:solidFill>
              </a:rPr>
              <a:t>Direct Taxation within Province</a:t>
            </a:r>
          </a:p>
          <a:p>
            <a:pPr>
              <a:buFont typeface="Wingdings 3" charset="2"/>
              <a:buChar char=""/>
              <a:defRPr/>
            </a:pPr>
            <a:r>
              <a:rPr lang="en-US" b="1" dirty="0">
                <a:solidFill>
                  <a:schemeClr val="tx2"/>
                </a:solidFill>
                <a:effectLst>
                  <a:outerShdw blurRad="38100" dist="38100" dir="2700000" algn="tl">
                    <a:srgbClr val="000000">
                      <a:alpha val="43137"/>
                    </a:srgbClr>
                  </a:outerShdw>
                </a:effectLst>
              </a:rPr>
              <a:t>Management/Sale of Public Lands belonging to Province</a:t>
            </a:r>
          </a:p>
          <a:p>
            <a:pPr>
              <a:buFont typeface="Wingdings 3" charset="2"/>
              <a:buChar char=""/>
              <a:defRPr/>
            </a:pPr>
            <a:r>
              <a:rPr lang="en-US" dirty="0">
                <a:solidFill>
                  <a:schemeClr val="tx2"/>
                </a:solidFill>
              </a:rPr>
              <a:t>Prisons, Hospitals</a:t>
            </a:r>
          </a:p>
          <a:p>
            <a:pPr>
              <a:buFont typeface="Wingdings 3" charset="2"/>
              <a:buChar char=""/>
              <a:defRPr/>
            </a:pPr>
            <a:r>
              <a:rPr lang="en-US" dirty="0">
                <a:solidFill>
                  <a:schemeClr val="tx2"/>
                </a:solidFill>
              </a:rPr>
              <a:t>Municipalities</a:t>
            </a:r>
          </a:p>
          <a:p>
            <a:pPr>
              <a:buFont typeface="Wingdings 3" charset="2"/>
              <a:buChar char=""/>
              <a:defRPr/>
            </a:pPr>
            <a:r>
              <a:rPr lang="en-US" dirty="0">
                <a:solidFill>
                  <a:schemeClr val="tx2"/>
                </a:solidFill>
              </a:rPr>
              <a:t>Formalization of Marriage</a:t>
            </a:r>
          </a:p>
          <a:p>
            <a:pPr>
              <a:buFont typeface="Wingdings 3" charset="2"/>
              <a:buChar char=""/>
              <a:defRPr/>
            </a:pPr>
            <a:r>
              <a:rPr lang="en-US" dirty="0">
                <a:solidFill>
                  <a:schemeClr val="tx2"/>
                </a:solidFill>
              </a:rPr>
              <a:t>Property and Civil Rights</a:t>
            </a:r>
          </a:p>
          <a:p>
            <a:pPr>
              <a:buFont typeface="Wingdings 3" charset="2"/>
              <a:buChar char=""/>
              <a:defRPr/>
            </a:pPr>
            <a:r>
              <a:rPr lang="en-US" dirty="0">
                <a:solidFill>
                  <a:schemeClr val="tx2"/>
                </a:solidFill>
              </a:rPr>
              <a:t>Administration of Civil/Criminal Justice</a:t>
            </a:r>
          </a:p>
          <a:p>
            <a:pPr>
              <a:buFont typeface="Wingdings 3" charset="2"/>
              <a:buChar char=""/>
              <a:defRPr/>
            </a:pPr>
            <a:r>
              <a:rPr lang="en-US" dirty="0">
                <a:solidFill>
                  <a:schemeClr val="tx2"/>
                </a:solidFill>
              </a:rPr>
              <a:t>Education </a:t>
            </a:r>
          </a:p>
          <a:p>
            <a:pPr>
              <a:buFont typeface="Wingdings 3" charset="2"/>
              <a:buChar char=""/>
              <a:defRPr/>
            </a:pPr>
            <a:r>
              <a:rPr lang="en-US" dirty="0">
                <a:solidFill>
                  <a:schemeClr val="tx2"/>
                </a:solidFill>
              </a:rPr>
              <a:t>Incorporation of Companies</a:t>
            </a:r>
          </a:p>
          <a:p>
            <a:pPr>
              <a:buFont typeface="Wingdings 3" charset="2"/>
              <a:buChar char=""/>
              <a:defRPr/>
            </a:pPr>
            <a:r>
              <a:rPr lang="en-US" b="1" dirty="0">
                <a:solidFill>
                  <a:schemeClr val="tx2"/>
                </a:solidFill>
                <a:effectLst>
                  <a:outerShdw blurRad="38100" dist="38100" dir="2700000" algn="tl">
                    <a:srgbClr val="000000">
                      <a:alpha val="43137"/>
                    </a:srgbClr>
                  </a:outerShdw>
                </a:effectLst>
              </a:rPr>
              <a:t>Natural Resources</a:t>
            </a:r>
          </a:p>
          <a:p>
            <a:pPr>
              <a:buFont typeface="Wingdings 3" charset="2"/>
              <a:buChar char=""/>
              <a:defRPr/>
            </a:pPr>
            <a:r>
              <a:rPr lang="en-US" dirty="0">
                <a:solidFill>
                  <a:schemeClr val="tx2"/>
                </a:solidFill>
              </a:rPr>
              <a:t>Matters of a merely local or private nature</a:t>
            </a:r>
          </a:p>
        </p:txBody>
      </p:sp>
    </p:spTree>
    <p:extLst>
      <p:ext uri="{BB962C8B-B14F-4D97-AF65-F5344CB8AC3E}">
        <p14:creationId xmlns:p14="http://schemas.microsoft.com/office/powerpoint/2010/main" val="408101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1903413" y="304800"/>
            <a:ext cx="8213725" cy="6161088"/>
          </a:xfrm>
        </p:spPr>
      </p:pic>
    </p:spTree>
    <p:extLst>
      <p:ext uri="{BB962C8B-B14F-4D97-AF65-F5344CB8AC3E}">
        <p14:creationId xmlns:p14="http://schemas.microsoft.com/office/powerpoint/2010/main" val="304687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467100" y="623888"/>
            <a:ext cx="6589712" cy="1281112"/>
          </a:xfrm>
        </p:spPr>
        <p:txBody>
          <a:bodyPr/>
          <a:lstStyle/>
          <a:p>
            <a:pPr algn="ctr" eaLnBrk="1" hangingPunct="1"/>
            <a:r>
              <a:rPr lang="en-US" altLang="en-US" dirty="0" smtClean="0"/>
              <a:t>INDIAN ACT</a:t>
            </a:r>
          </a:p>
        </p:txBody>
      </p:sp>
      <p:pic>
        <p:nvPicPr>
          <p:cNvPr id="573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58778" y="2133599"/>
            <a:ext cx="5836034" cy="4308239"/>
          </a:xfrm>
        </p:spPr>
      </p:pic>
    </p:spTree>
    <p:extLst>
      <p:ext uri="{BB962C8B-B14F-4D97-AF65-F5344CB8AC3E}">
        <p14:creationId xmlns:p14="http://schemas.microsoft.com/office/powerpoint/2010/main" val="428898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1254</Words>
  <Application>Microsoft Office PowerPoint</Application>
  <PresentationFormat>Custom</PresentationFormat>
  <Paragraphs>116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Euphemia</vt:lpstr>
      <vt:lpstr>Garamond</vt:lpstr>
      <vt:lpstr>Wingdings 3</vt:lpstr>
      <vt:lpstr>Serenity 16x9</vt:lpstr>
      <vt:lpstr>Introduction to Free Prior Informed Consent in Law and Policy</vt:lpstr>
      <vt:lpstr>Western Hemisphere</vt:lpstr>
      <vt:lpstr>European Contact &amp; Change</vt:lpstr>
      <vt:lpstr>Early Peace &amp; Friendship Treaties The Doctrine of Consent</vt:lpstr>
      <vt:lpstr>FATHERS OF CONFEDERATION</vt:lpstr>
      <vt:lpstr>Federal Powers – Section 91 </vt:lpstr>
      <vt:lpstr>Provincial Powers – Section 92</vt:lpstr>
      <vt:lpstr>PowerPoint Presentation</vt:lpstr>
      <vt:lpstr>INDIAN ACT</vt:lpstr>
      <vt:lpstr>Indian Act</vt:lpstr>
      <vt:lpstr>Indian Act</vt:lpstr>
      <vt:lpstr>Chrétien and Trudeau</vt:lpstr>
      <vt:lpstr>Indian Act Consultations</vt:lpstr>
      <vt:lpstr>1969 WHITE PAPER ON INDIAN POLICY</vt:lpstr>
      <vt:lpstr>1969 White Paper Proposals</vt:lpstr>
      <vt:lpstr>CONSTITUTION ACT 1982</vt:lpstr>
      <vt:lpstr>Constitution Act 1982</vt:lpstr>
      <vt:lpstr>1983 Amended Section 35</vt:lpstr>
      <vt:lpstr>Proposed Distinct Order of Indigenous Government</vt:lpstr>
      <vt:lpstr>END OF MEECH LAKE ACCORD 1990</vt:lpstr>
      <vt:lpstr>1990 ARMY IN KAHNAWAKE</vt:lpstr>
      <vt:lpstr>Supreme Court of Canada: The Judges</vt:lpstr>
      <vt:lpstr>SCC Aboriginal Rights Test</vt:lpstr>
      <vt:lpstr>R. v Van Der Peet (1996)</vt:lpstr>
      <vt:lpstr>Haida at Supreme Court of Canada</vt:lpstr>
      <vt:lpstr>SCC Tsilhqot’in Decision</vt:lpstr>
      <vt:lpstr>United Nations Declaration on the Rights of Indigenous Peoples</vt:lpstr>
      <vt:lpstr>Selected Articles of UNDRIP</vt:lpstr>
      <vt:lpstr>Forest Stewardship Council</vt:lpstr>
      <vt:lpstr>Background to Forest Stewardship Council</vt:lpstr>
      <vt:lpstr>Background to Forest Stewardship Council</vt:lpstr>
      <vt:lpstr>FSC and FPIC</vt:lpstr>
      <vt:lpstr>Key FSC Principles and FPIC</vt:lpstr>
      <vt:lpstr>FSC Principle 1 vs. Principle 3</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2014-11-23T14:20:19Z</dcterms:created>
  <dcterms:modified xsi:type="dcterms:W3CDTF">2014-12-03T14:01:08Z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